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59" r:id="rId2"/>
    <p:sldId id="258" r:id="rId3"/>
    <p:sldId id="260" r:id="rId4"/>
    <p:sldId id="262" r:id="rId5"/>
    <p:sldId id="263" r:id="rId6"/>
    <p:sldId id="270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yak Khandare" userId="5bef1de23f7d064c" providerId="LiveId" clId="{9EFB5058-F87A-4A17-8377-3EB1EAFFF8A4}"/>
    <pc:docChg chg="undo custSel modSld">
      <pc:chgData name="Samyak Khandare" userId="5bef1de23f7d064c" providerId="LiveId" clId="{9EFB5058-F87A-4A17-8377-3EB1EAFFF8A4}" dt="2025-08-31T15:31:06.736" v="77" actId="20577"/>
      <pc:docMkLst>
        <pc:docMk/>
      </pc:docMkLst>
      <pc:sldChg chg="modSp mod">
        <pc:chgData name="Samyak Khandare" userId="5bef1de23f7d064c" providerId="LiveId" clId="{9EFB5058-F87A-4A17-8377-3EB1EAFFF8A4}" dt="2025-08-31T15:31:06.736" v="77" actId="20577"/>
        <pc:sldMkLst>
          <pc:docMk/>
          <pc:sldMk cId="2170580692" sldId="259"/>
        </pc:sldMkLst>
        <pc:spChg chg="mod">
          <ac:chgData name="Samyak Khandare" userId="5bef1de23f7d064c" providerId="LiveId" clId="{9EFB5058-F87A-4A17-8377-3EB1EAFFF8A4}" dt="2025-08-31T15:31:06.736" v="77" actId="20577"/>
          <ac:spMkLst>
            <pc:docMk/>
            <pc:sldMk cId="2170580692" sldId="259"/>
            <ac:spMk id="4" creationId="{6D35418B-F985-42A5-A934-4F8CCDB974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BD8A6-1FAC-4AD0-8E35-2A8003B3CFC0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57851-0854-4640-A105-E73DE14A48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15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57851-0854-4640-A105-E73DE14A483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8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97D1-D70D-2CA6-1997-74B3F9F3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6D9EE-79CB-8B80-6E07-3ACCFAF4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2CE1A-4D0B-078D-8E6D-228823CE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DBD2-00C6-906B-FA2C-8712BA1B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E497A-27FC-07C1-5A16-9B685311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38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37F9-E468-EAD0-7D40-DE46C81E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49201-58CD-BA0D-5CBD-117B16D8D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0E1E7-7DB7-700D-F73A-0D451E38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CEA5B-5C78-C928-7314-86DAEE54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A4FB-7ED5-7C9E-0DF0-B4A50A7B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6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D3B65-FCDA-BECB-EA0F-FC4B6562D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7A092-28B3-C890-82D9-70D000D1B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ECDDC-964B-F178-D9E1-77FFA241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62886-FEA4-E6FB-2C1F-95D2759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C38C-EC79-A648-62A5-0EDBABEE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02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0508-3987-A4F0-4AB6-25A24281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2ED9-66BA-87EE-D4D8-299EA947E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9D73-BA8A-0133-C67B-80456CCD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E423-73FF-C60C-3702-4B94E6BF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BA62-1019-97C7-1908-4053EE67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15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740A-A14F-7C72-643D-900B1EF6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D70E3-1808-0A0C-5076-D1C74B56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2EFBC-4FB3-1522-B04F-CCD0A34E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3D02C-B6E2-9A99-229D-3C0C589A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B9001-D921-FD83-8A72-461A8543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89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AD4C-2203-7DAB-41BB-C5B82CBA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B211-4D8F-BFE2-6802-CE547E805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028B4-5A2F-A429-7D9A-C321A7E9F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578EC-51B4-D78A-3F10-A70225DA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C81C8-D5D1-DD62-9CC2-3778FE47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0C017-033B-03A8-9F52-C3CD00FA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9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ECCD-B3AD-548D-C63C-49142F13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7349-3CF9-ED1D-839F-200B87EE4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A691B-5482-B0D9-EB2D-950DC8C69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9FB75-EF5F-AFF2-A437-B65F99D35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DB8B7-F6A8-F040-1C2C-7F0A335A7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A8E36-D6DE-EBA9-95D0-6F3EB0DBF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75344-687E-B0F4-504B-EE9F456F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B1597-5763-B7F0-EC58-983F05CF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6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DDD-5B90-E8B2-BBDD-C1292646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3B6B7-BC20-33A5-E458-90394AEA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82F33-F712-4335-589D-8CD5C91D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C30C7-C052-5B01-87AD-0077B1AD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2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A572F-2E37-E2D1-F2BD-EABBF268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6061F-2CE9-017C-5E5A-159E81FD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58F6-C199-5999-A837-10AC4AA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65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3A1A-0F70-6B44-1137-411FA8DF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1EA5-1237-1DAB-A1E7-44FB461F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3B387-1018-E686-42F1-C2421661A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8C520-E010-EA3C-0B8F-D676A105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AE9F0-BC36-2B09-D785-86EFF78B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FC173-504E-224A-F9BC-9E2DA2E6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1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DD6F-1DD0-7A96-EA69-4CB74C47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9963C-51B2-5AD6-D97E-FCAD7CAE0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F235C-964F-8818-062E-17DC161B1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382A7-9BCD-18A3-AC54-223DA9B1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BA236-A90B-A4CF-A5EC-811C862D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589C8-2C2F-5370-69C2-0BCB8D3B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52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4A107-B968-3BB1-1B4A-E763518F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304D0-37E4-7A80-BCAB-C18A6712B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02CA-4034-53DE-3C4F-969B8704C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6C71A-6C69-4644-8FFB-F3B4216CBD6B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B866-AD6C-F6FD-F11F-F5DB80F45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18AAD-BE46-E3AB-45F9-D0DCC68BC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BCF59-51FD-486A-9422-EE672063DF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70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F7A4-6A49-F1BF-F3D9-27973FC3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b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</a:br>
            <a:r>
              <a:rPr lang="en-US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HoloNav</a:t>
            </a: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Touchless Gesture &amp; Voice Control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3751B34-9C1A-4318-6FC3-C77AF18572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8" t="21908" r="2308" b="6972"/>
          <a:stretch>
            <a:fillRect/>
          </a:stretch>
        </p:blipFill>
        <p:spPr>
          <a:xfrm>
            <a:off x="5100867" y="170234"/>
            <a:ext cx="6251345" cy="65175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5418B-F985-42A5-A934-4F8CCDB97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Like Iron Man's J.A.R.V.I.S – Control without Touch!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━━━━━━━━━━━━━━━━━</a:t>
            </a:r>
          </a:p>
          <a:p>
            <a:r>
              <a:rPr lang="en-US"/>
              <a:t>Develop by : 👨‍💻 </a:t>
            </a:r>
            <a:r>
              <a:rPr lang="en-US" dirty="0"/>
              <a:t>Samyak </a:t>
            </a:r>
            <a:r>
              <a:rPr lang="en-US"/>
              <a:t>Khandare  </a:t>
            </a:r>
            <a:endParaRPr lang="en-US" dirty="0"/>
          </a:p>
          <a:p>
            <a:r>
              <a:rPr lang="en-US" dirty="0"/>
              <a:t>━━━━━━━━━━━━━━━━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58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265E07-FD17-DA0A-AEA3-21C4EE4EF294}"/>
              </a:ext>
            </a:extLst>
          </p:cNvPr>
          <p:cNvSpPr txBox="1"/>
          <p:nvPr/>
        </p:nvSpPr>
        <p:spPr>
          <a:xfrm>
            <a:off x="768485" y="812899"/>
            <a:ext cx="8343899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Beyond Today: </a:t>
            </a:r>
            <a:r>
              <a:rPr lang="en-IN" sz="2800" b="1" dirty="0" err="1"/>
              <a:t>HoloNav’s</a:t>
            </a:r>
            <a:r>
              <a:rPr lang="en-IN" sz="2800" b="1" dirty="0"/>
              <a:t> Future</a:t>
            </a:r>
          </a:p>
          <a:p>
            <a:pPr>
              <a:buNone/>
            </a:pPr>
            <a:endParaRPr lang="en-I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AI Assistant Integration</a:t>
            </a:r>
            <a:r>
              <a:rPr lang="en-IN" dirty="0"/>
              <a:t> –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Evolving into a natural conversational AI assistant for even more intuitive interactions.</a:t>
            </a:r>
            <a:endParaRPr lang="en-US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Smart Home Ecosystem</a:t>
            </a:r>
            <a:r>
              <a:rPr lang="en-IN" dirty="0"/>
              <a:t> –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Expanding control to integrated smart home devices, managing lights, fans, and AC with gestures and voice.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Augmented &amp; Virtual Reality</a:t>
            </a:r>
            <a:r>
              <a:rPr lang="en-IN" dirty="0"/>
              <a:t> –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Pioneering touchless control within immersive AR/VR environments for enhanced user experiences</a:t>
            </a:r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Healthcare Applications</a:t>
            </a:r>
            <a:r>
              <a:rPr lang="en-IN" dirty="0"/>
              <a:t> – 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Implementing hygienic, touchless interfaces in medical settings for critical control and efficiency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48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070C83A-1FB4-21FC-5817-A7E7ED9D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76" y="379379"/>
            <a:ext cx="5486400" cy="5825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52D7F-83F3-4908-1015-404D96CB3605}"/>
              </a:ext>
            </a:extLst>
          </p:cNvPr>
          <p:cNvSpPr txBox="1"/>
          <p:nvPr/>
        </p:nvSpPr>
        <p:spPr>
          <a:xfrm>
            <a:off x="245623" y="899887"/>
            <a:ext cx="4939220" cy="482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23495" indent="-6350">
              <a:lnSpc>
                <a:spcPct val="112000"/>
              </a:lnSpc>
              <a:spcAft>
                <a:spcPts val="83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Conclusion:  </a:t>
            </a:r>
          </a:p>
          <a:p>
            <a:pPr marL="6350" marR="23495" indent="-6350">
              <a:lnSpc>
                <a:spcPct val="112000"/>
              </a:lnSpc>
              <a:spcAft>
                <a:spcPts val="83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shows how hand gestures can be used to control present  and videos using computer vision. </a:t>
            </a:r>
          </a:p>
          <a:p>
            <a:pPr marL="6350" marR="23495" indent="-6350">
              <a:lnSpc>
                <a:spcPct val="112000"/>
              </a:lnSpc>
              <a:spcAft>
                <a:spcPts val="83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combining OpenCV, Media Pipe, and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PyAuto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GUI, the system tracks hand position and performs ac ones like next slide, previous slide, and play/pause without any physical input devices </a:t>
            </a:r>
          </a:p>
          <a:p>
            <a:pPr marL="6350" marR="23495" indent="-6350">
              <a:lnSpc>
                <a:spcPct val="112000"/>
              </a:lnSpc>
              <a:spcAft>
                <a:spcPts val="83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makes presents and media control hands-free, easy, and interactive, and can be useful for teachers, presenters, and remote workers.</a:t>
            </a:r>
          </a:p>
          <a:p>
            <a:pPr marL="6350" marR="23495" indent="-6350">
              <a:lnSpc>
                <a:spcPct val="112000"/>
              </a:lnSpc>
              <a:spcAft>
                <a:spcPts val="83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the future, more gestures like volume control, exit, and swipe naviga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can be added to make it even more powerful. </a:t>
            </a:r>
          </a:p>
        </p:txBody>
      </p:sp>
    </p:spTree>
    <p:extLst>
      <p:ext uri="{BB962C8B-B14F-4D97-AF65-F5344CB8AC3E}">
        <p14:creationId xmlns:p14="http://schemas.microsoft.com/office/powerpoint/2010/main" val="300932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04C8BD3-5F94-55A8-12B3-88AB7B6568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4" b="10574"/>
          <a:stretch>
            <a:fillRect/>
          </a:stretch>
        </p:blipFill>
        <p:spPr/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F3B3A1-8768-1EAB-8E75-7CB517D18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 fontScale="92500" lnSpcReduction="10000"/>
          </a:bodyPr>
          <a:lstStyle/>
          <a:p>
            <a:r>
              <a:rPr lang="en-GB" sz="3000" b="1" dirty="0"/>
              <a:t>Introduction</a:t>
            </a:r>
          </a:p>
          <a:p>
            <a:r>
              <a:rPr lang="en-GB" dirty="0"/>
              <a:t>Technology is moving towards touchless control and automation.</a:t>
            </a:r>
            <a:br>
              <a:rPr lang="en-GB" dirty="0"/>
            </a:br>
            <a:r>
              <a:rPr lang="en-GB" dirty="0"/>
              <a:t>Our project, </a:t>
            </a:r>
            <a:r>
              <a:rPr lang="en-GB" b="1" dirty="0" err="1"/>
              <a:t>HoloNav</a:t>
            </a:r>
            <a:r>
              <a:rPr lang="en-GB" b="1" dirty="0"/>
              <a:t> – The Iron Man Workflow in Action</a:t>
            </a:r>
            <a:r>
              <a:rPr lang="en-GB" dirty="0"/>
              <a:t>, is inspired by futuristic interaction systems where users can control applications using </a:t>
            </a:r>
            <a:r>
              <a:rPr lang="en-GB" b="1" dirty="0"/>
              <a:t>hand gestures</a:t>
            </a:r>
            <a:r>
              <a:rPr lang="en-GB" dirty="0"/>
              <a:t>, </a:t>
            </a:r>
            <a:r>
              <a:rPr lang="en-GB" b="1" dirty="0"/>
              <a:t>voice commands</a:t>
            </a:r>
            <a:r>
              <a:rPr lang="en-GB" dirty="0"/>
              <a:t>, and </a:t>
            </a:r>
            <a:r>
              <a:rPr lang="en-GB" b="1" dirty="0"/>
              <a:t>automation</a:t>
            </a:r>
            <a:r>
              <a:rPr lang="en-GB" dirty="0"/>
              <a:t> without physically touching devices.</a:t>
            </a:r>
          </a:p>
          <a:p>
            <a:endParaRPr lang="en-GB" dirty="0"/>
          </a:p>
          <a:p>
            <a:r>
              <a:rPr lang="en-GB" dirty="0"/>
              <a:t>✨ Gesture Recognition – Control apps with simple hand movements</a:t>
            </a:r>
          </a:p>
          <a:p>
            <a:br>
              <a:rPr lang="en-GB" dirty="0"/>
            </a:br>
            <a:r>
              <a:rPr lang="en-GB" dirty="0"/>
              <a:t>✨ Voice Commands – Speak naturally to open apps, websites, or files</a:t>
            </a:r>
          </a:p>
          <a:p>
            <a:br>
              <a:rPr lang="en-GB" dirty="0"/>
            </a:br>
            <a:r>
              <a:rPr lang="en-GB" dirty="0"/>
              <a:t>✨ Automation – Perform tasks faster with AI-powered workflow</a:t>
            </a:r>
          </a:p>
          <a:p>
            <a:r>
              <a:rPr lang="en-GB" dirty="0"/>
              <a:t>This project is designed to be easy, futuristic, and interactive, showing how humans and technology can work together smoothly.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99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6010-77B4-B12C-708C-E33490E8D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004" y="114181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Problem: Free and Easy Control</a:t>
            </a:r>
            <a:br>
              <a:rPr lang="en-US" dirty="0"/>
            </a:br>
            <a:endParaRPr lang="en-IN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2DBF5C8E-9EED-0725-E69E-4912970A029F}"/>
              </a:ext>
            </a:extLst>
          </p:cNvPr>
          <p:cNvSpPr/>
          <p:nvPr/>
        </p:nvSpPr>
        <p:spPr>
          <a:xfrm>
            <a:off x="4893363" y="3328580"/>
            <a:ext cx="3071004" cy="2387602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US" b="1" dirty="0"/>
              <a:t>Same actions again and not clean</a:t>
            </a:r>
          </a:p>
          <a:p>
            <a:endParaRPr lang="en-US" b="1" dirty="0"/>
          </a:p>
          <a:p>
            <a:r>
              <a:rPr lang="en-US" dirty="0"/>
              <a:t>Using devices too much by touch is boring and not hygienic in shared places</a:t>
            </a:r>
            <a:endParaRPr lang="en-US" sz="2000" dirty="0"/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844CC216-8FBE-7664-34F7-9EB1C728D61D}"/>
              </a:ext>
            </a:extLst>
          </p:cNvPr>
          <p:cNvSpPr/>
          <p:nvPr/>
        </p:nvSpPr>
        <p:spPr>
          <a:xfrm>
            <a:off x="602502" y="3328581"/>
            <a:ext cx="3550902" cy="2387601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GB" dirty="0"/>
              <a:t> </a:t>
            </a:r>
            <a:r>
              <a:rPr lang="en-US" b="1" dirty="0"/>
              <a:t>Limited by keyboards, mouse, and remotes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We always use keyboards, mouse, or remotes to control media, which doesn’t feel natural."</a:t>
            </a:r>
            <a:endParaRPr lang="en-US" b="1" dirty="0"/>
          </a:p>
          <a:p>
            <a:endParaRPr lang="en-IN" dirty="0"/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90FB6FAF-A9B0-7750-2EC6-30957FD51B46}"/>
              </a:ext>
            </a:extLst>
          </p:cNvPr>
          <p:cNvSpPr/>
          <p:nvPr/>
        </p:nvSpPr>
        <p:spPr>
          <a:xfrm>
            <a:off x="8375516" y="3328580"/>
            <a:ext cx="3540868" cy="2387602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GB" dirty="0"/>
              <a:t> </a:t>
            </a:r>
            <a:r>
              <a:rPr lang="en-US" b="1" dirty="0"/>
              <a:t>The Future Tech Dream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US" dirty="0"/>
              <a:t>Imagine smooth control, like J.A.R.V.I.S, using just your hands and voice</a:t>
            </a: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23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C773-D158-B75A-A782-71A89362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Our Goal: New Way to Interact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42885D7B-5913-E931-359E-4734A4402D9D}"/>
              </a:ext>
            </a:extLst>
          </p:cNvPr>
          <p:cNvSpPr/>
          <p:nvPr/>
        </p:nvSpPr>
        <p:spPr>
          <a:xfrm>
            <a:off x="8482519" y="2383475"/>
            <a:ext cx="3540868" cy="2387602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GB" dirty="0"/>
              <a:t> </a:t>
            </a:r>
            <a:r>
              <a:rPr lang="en-US" b="1" dirty="0"/>
              <a:t>Give Commands by Speaking</a:t>
            </a:r>
          </a:p>
          <a:p>
            <a:endParaRPr lang="en-US" b="1" dirty="0"/>
          </a:p>
          <a:p>
            <a:r>
              <a:rPr lang="en-IN" dirty="0"/>
              <a:t> </a:t>
            </a:r>
            <a:r>
              <a:rPr lang="en-US" dirty="0">
                <a:latin typeface="Inconsolata" pitchFamily="1" charset="0"/>
                <a:ea typeface="Inconsolata" pitchFamily="1" charset="0"/>
              </a:rPr>
              <a:t>Open apps &amp; play music with your voice</a:t>
            </a:r>
            <a:endParaRPr lang="en-US" sz="2000" dirty="0">
              <a:latin typeface="Inconsolata" pitchFamily="1" charset="0"/>
              <a:ea typeface="Inconsolata" pitchFamily="1" charset="0"/>
            </a:endParaRPr>
          </a:p>
          <a:p>
            <a:endParaRPr lang="en-IN" dirty="0"/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E2D1C42A-0BA5-C378-BCF8-ACB30E2C8E83}"/>
              </a:ext>
            </a:extLst>
          </p:cNvPr>
          <p:cNvSpPr/>
          <p:nvPr/>
        </p:nvSpPr>
        <p:spPr>
          <a:xfrm>
            <a:off x="4685491" y="2383475"/>
            <a:ext cx="3540868" cy="2387602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GB" dirty="0"/>
              <a:t> </a:t>
            </a:r>
            <a:r>
              <a:rPr lang="en-US" b="1" dirty="0"/>
              <a:t>Move and Control </a:t>
            </a:r>
            <a:r>
              <a:rPr lang="en-US" sz="2000" b="1" dirty="0"/>
              <a:t>with</a:t>
            </a:r>
            <a:r>
              <a:rPr lang="en-US" b="1" dirty="0"/>
              <a:t> Gestures</a:t>
            </a:r>
          </a:p>
          <a:p>
            <a:endParaRPr lang="en-US" b="1" dirty="0"/>
          </a:p>
          <a:p>
            <a:r>
              <a:rPr lang="en-IN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US" sz="2000" dirty="0">
                <a:latin typeface="Inconsolata" pitchFamily="1" charset="0"/>
                <a:ea typeface="Inconsolata" pitchFamily="1" charset="0"/>
              </a:rPr>
              <a:t>Touch-free and easy interaction</a:t>
            </a:r>
            <a:endParaRPr lang="en-US" sz="2400" dirty="0">
              <a:latin typeface="Inconsolata" pitchFamily="1" charset="0"/>
              <a:ea typeface="Inconsolata" pitchFamily="1" charset="0"/>
            </a:endParaRPr>
          </a:p>
          <a:p>
            <a:endParaRPr lang="en-US" sz="2000" dirty="0"/>
          </a:p>
          <a:p>
            <a:endParaRPr lang="en-IN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29AAF4AC-7945-A853-C05F-49C9640D399B}"/>
              </a:ext>
            </a:extLst>
          </p:cNvPr>
          <p:cNvSpPr/>
          <p:nvPr/>
        </p:nvSpPr>
        <p:spPr>
          <a:xfrm>
            <a:off x="810640" y="2368784"/>
            <a:ext cx="3540868" cy="2387602"/>
          </a:xfrm>
          <a:prstGeom prst="roundRect">
            <a:avLst>
              <a:gd name="adj" fmla="val 276"/>
            </a:avLst>
          </a:prstGeom>
          <a:solidFill>
            <a:schemeClr val="bg1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r>
              <a:rPr lang="en-GB" b="1" dirty="0"/>
              <a:t> </a:t>
            </a:r>
            <a:r>
              <a:rPr lang="en-US" b="1" dirty="0">
                <a:solidFill>
                  <a:srgbClr val="151617"/>
                </a:solidFill>
                <a:ea typeface="Montserrat Black" pitchFamily="34" charset="-122"/>
                <a:cs typeface="Montserrat Black" pitchFamily="34" charset="-120"/>
              </a:rPr>
              <a:t>Effortless Media Control</a:t>
            </a:r>
            <a:endParaRPr lang="en-US" b="1" dirty="0"/>
          </a:p>
          <a:p>
            <a:endParaRPr lang="en-US" b="1" dirty="0"/>
          </a:p>
          <a:p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Make interacting with your digital world intuitive, engaging, and entirely touchless</a:t>
            </a: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027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8B234F-FC82-70C3-8005-66BCB6BF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828"/>
            <a:ext cx="6363375" cy="5302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365BE5-1207-DD1C-FD88-AA7441A5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51" y="777828"/>
            <a:ext cx="6172199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544E9-377A-F8C2-EF00-F0FB689145A9}"/>
              </a:ext>
            </a:extLst>
          </p:cNvPr>
          <p:cNvSpPr txBox="1"/>
          <p:nvPr/>
        </p:nvSpPr>
        <p:spPr>
          <a:xfrm>
            <a:off x="768485" y="544749"/>
            <a:ext cx="8373082" cy="356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875"/>
              </a:spcAft>
              <a:buNone/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 </a:t>
            </a:r>
          </a:p>
          <a:p>
            <a:pPr marL="6350" indent="-6350">
              <a:lnSpc>
                <a:spcPct val="107000"/>
              </a:lnSpc>
              <a:spcAft>
                <a:spcPts val="875"/>
              </a:spcAft>
              <a:buNone/>
            </a:pPr>
            <a:endParaRPr lang="en-IN" sz="24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3495" lvl="0" indent="-342900" fontAlgn="base">
              <a:lnSpc>
                <a:spcPct val="112000"/>
              </a:lnSpc>
              <a:spcAft>
                <a:spcPts val="83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Camera Input: Webcam captures the user’s hand movements. </a:t>
            </a:r>
          </a:p>
          <a:p>
            <a:pPr marL="342900" marR="23495" lvl="0" indent="-342900" fontAlgn="base">
              <a:lnSpc>
                <a:spcPct val="112000"/>
              </a:lnSpc>
              <a:spcAft>
                <a:spcPts val="83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 Detec</a:t>
            </a:r>
            <a:r>
              <a:rPr lang="en-IN" sz="20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on: Media Pipe detects the hand and tracks landmarks. </a:t>
            </a:r>
          </a:p>
          <a:p>
            <a:pPr marL="342900" marR="23495" lvl="0" indent="-342900" fontAlgn="base">
              <a:lnSpc>
                <a:spcPct val="112000"/>
              </a:lnSpc>
              <a:spcAft>
                <a:spcPts val="83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Gesture Classifica</a:t>
            </a:r>
            <a:r>
              <a:rPr lang="en-IN" sz="20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on: ML model classifies the gesture based on landmarks. </a:t>
            </a:r>
          </a:p>
          <a:p>
            <a:pPr marL="342900" marR="23495" lvl="0" indent="-342900" fontAlgn="base">
              <a:lnSpc>
                <a:spcPct val="112000"/>
              </a:lnSpc>
              <a:spcAft>
                <a:spcPts val="83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 on Mapping: Detected gestures are mapped to specific media ac one using Python automa</a:t>
            </a:r>
            <a:r>
              <a:rPr lang="en-IN" sz="20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(e.g., </a:t>
            </a:r>
            <a:r>
              <a:rPr lang="en-IN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pyautogui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342900" marR="23495" lvl="0" indent="-342900" fontAlgn="base">
              <a:lnSpc>
                <a:spcPct val="112000"/>
              </a:lnSpc>
              <a:spcAft>
                <a:spcPts val="1115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</a:t>
            </a:r>
            <a:r>
              <a:rPr lang="en-IN" sz="20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on: Media player responds accordingly in real- me</a:t>
            </a: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30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554B-F762-C16E-2725-80215FB1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</a:t>
            </a:r>
            <a:r>
              <a:rPr lang="en-US" b="1" dirty="0" err="1"/>
              <a:t>HoloNav</a:t>
            </a:r>
            <a:r>
              <a:rPr lang="en-US" b="1" dirty="0"/>
              <a:t> Works Inside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83E3735-5A44-7483-45D8-45DD3648BB2D}"/>
              </a:ext>
            </a:extLst>
          </p:cNvPr>
          <p:cNvSpPr/>
          <p:nvPr/>
        </p:nvSpPr>
        <p:spPr>
          <a:xfrm>
            <a:off x="4681611" y="2749907"/>
            <a:ext cx="3171856" cy="45719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40A80A6-E41D-FC13-5DB2-7387C1F80CA4}"/>
              </a:ext>
            </a:extLst>
          </p:cNvPr>
          <p:cNvSpPr/>
          <p:nvPr/>
        </p:nvSpPr>
        <p:spPr>
          <a:xfrm>
            <a:off x="8319756" y="2742288"/>
            <a:ext cx="3171856" cy="45719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4549FA48-19CA-1D78-7F5C-E68934C9CA7A}"/>
              </a:ext>
            </a:extLst>
          </p:cNvPr>
          <p:cNvSpPr/>
          <p:nvPr/>
        </p:nvSpPr>
        <p:spPr>
          <a:xfrm>
            <a:off x="838200" y="2742287"/>
            <a:ext cx="3171856" cy="45719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8DF54-4C28-AE02-A1F5-27F82E44A390}"/>
              </a:ext>
            </a:extLst>
          </p:cNvPr>
          <p:cNvSpPr txBox="1"/>
          <p:nvPr/>
        </p:nvSpPr>
        <p:spPr>
          <a:xfrm>
            <a:off x="838200" y="2897128"/>
            <a:ext cx="6094378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Voice Preprocessing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59A35-E098-6D63-08ED-925EA0B007EE}"/>
              </a:ext>
            </a:extLst>
          </p:cNvPr>
          <p:cNvSpPr txBox="1"/>
          <p:nvPr/>
        </p:nvSpPr>
        <p:spPr>
          <a:xfrm>
            <a:off x="4681611" y="2889510"/>
            <a:ext cx="6094378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Gesture Detection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9C310-C16A-4F51-AC48-43045A93BF2F}"/>
              </a:ext>
            </a:extLst>
          </p:cNvPr>
          <p:cNvSpPr txBox="1"/>
          <p:nvPr/>
        </p:nvSpPr>
        <p:spPr>
          <a:xfrm>
            <a:off x="8306611" y="2897128"/>
            <a:ext cx="6094378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Command Translation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65E80-76EB-905B-9135-7A3DF5FD8AA7}"/>
              </a:ext>
            </a:extLst>
          </p:cNvPr>
          <p:cNvSpPr txBox="1"/>
          <p:nvPr/>
        </p:nvSpPr>
        <p:spPr>
          <a:xfrm>
            <a:off x="652795" y="3546772"/>
            <a:ext cx="720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Smart noise control and accurate</a:t>
            </a:r>
          </a:p>
          <a:p>
            <a:r>
              <a:rPr lang="en-US" dirty="0"/>
              <a:t> speech-to-text for clear</a:t>
            </a:r>
          </a:p>
          <a:p>
            <a:r>
              <a:rPr lang="en-US" dirty="0"/>
              <a:t> commands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A301F-4155-59E8-78E3-6AEC379E4F36}"/>
              </a:ext>
            </a:extLst>
          </p:cNvPr>
          <p:cNvSpPr txBox="1"/>
          <p:nvPr/>
        </p:nvSpPr>
        <p:spPr>
          <a:xfrm>
            <a:off x="4564626" y="3503868"/>
            <a:ext cx="7202128" cy="1175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800" dirty="0"/>
              <a:t>Media pipe helps us detect wrist </a:t>
            </a:r>
          </a:p>
          <a:p>
            <a:pPr>
              <a:lnSpc>
                <a:spcPts val="2850"/>
              </a:lnSpc>
            </a:pPr>
            <a:r>
              <a:rPr lang="en-US" sz="1800" dirty="0"/>
              <a:t>and shoulder positions to </a:t>
            </a:r>
          </a:p>
          <a:p>
            <a:pPr>
              <a:lnSpc>
                <a:spcPts val="2850"/>
              </a:lnSpc>
            </a:pPr>
            <a:r>
              <a:rPr lang="en-US" sz="1800" dirty="0"/>
              <a:t>understand gestures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54ACE-CE68-A568-B20A-06A019A5EE9B}"/>
              </a:ext>
            </a:extLst>
          </p:cNvPr>
          <p:cNvSpPr txBox="1"/>
          <p:nvPr/>
        </p:nvSpPr>
        <p:spPr>
          <a:xfrm>
            <a:off x="8278922" y="3539154"/>
            <a:ext cx="720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Voice and hand gestures are</a:t>
            </a:r>
          </a:p>
          <a:p>
            <a:r>
              <a:rPr lang="en-US" sz="1800" dirty="0"/>
              <a:t> converted into</a:t>
            </a:r>
          </a:p>
          <a:p>
            <a:r>
              <a:rPr lang="en-US" sz="1800" dirty="0"/>
              <a:t> actions to control apps easily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3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9E1081-A805-BD22-3AAC-F131C97887AD}"/>
              </a:ext>
            </a:extLst>
          </p:cNvPr>
          <p:cNvSpPr txBox="1"/>
          <p:nvPr/>
        </p:nvSpPr>
        <p:spPr>
          <a:xfrm>
            <a:off x="856034" y="632299"/>
            <a:ext cx="83049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Powering </a:t>
            </a:r>
            <a:r>
              <a:rPr lang="en-IN" b="1" dirty="0" err="1"/>
              <a:t>HoloNav</a:t>
            </a:r>
            <a:r>
              <a:rPr lang="en-IN" b="1" dirty="0"/>
              <a:t>: Key Algorithms</a:t>
            </a:r>
          </a:p>
          <a:p>
            <a:pPr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Speech Recognition (Google Speech-to-Text)</a:t>
            </a:r>
            <a:br>
              <a:rPr lang="en-IN" dirty="0"/>
            </a:br>
            <a:r>
              <a:rPr lang="en-IN" dirty="0"/>
              <a:t>Converts spoken words into commands (e.g., “Play Music” → opens YouTube music)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Pose Estimation (Media Pipe Pose)</a:t>
            </a:r>
            <a:br>
              <a:rPr lang="en-IN" dirty="0"/>
            </a:br>
            <a:r>
              <a:rPr lang="en-IN" dirty="0"/>
              <a:t>Detects body </a:t>
            </a:r>
            <a:r>
              <a:rPr lang="en-IN" dirty="0" err="1"/>
              <a:t>keypoints</a:t>
            </a:r>
            <a:r>
              <a:rPr lang="en-IN" dirty="0"/>
              <a:t> to recognize gestures (e.g., raise right hand → next slide).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Gesture Classification (Threshold Rules)</a:t>
            </a:r>
            <a:br>
              <a:rPr lang="en-IN" dirty="0"/>
            </a:br>
            <a:r>
              <a:rPr lang="en-IN" dirty="0"/>
              <a:t>Maps gestures into actions (e.g., both hands up → start slideshow).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Event Mapping Algorithm</a:t>
            </a:r>
            <a:br>
              <a:rPr lang="en-IN" dirty="0"/>
            </a:br>
            <a:r>
              <a:rPr lang="en-IN" dirty="0"/>
              <a:t>Converts recognized input into real system actions (e.g., “Calculator” → opens app).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Multimodal Fusion Algorithm</a:t>
            </a:r>
            <a:br>
              <a:rPr lang="en-IN" dirty="0"/>
            </a:br>
            <a:r>
              <a:rPr lang="en-IN" dirty="0"/>
              <a:t>Combines voice + gesture input for seamless control.</a:t>
            </a:r>
          </a:p>
        </p:txBody>
      </p:sp>
    </p:spTree>
    <p:extLst>
      <p:ext uri="{BB962C8B-B14F-4D97-AF65-F5344CB8AC3E}">
        <p14:creationId xmlns:p14="http://schemas.microsoft.com/office/powerpoint/2010/main" val="85586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B2800-5CF0-CC55-A311-B1CD0E6AA7B4}"/>
              </a:ext>
            </a:extLst>
          </p:cNvPr>
          <p:cNvSpPr txBox="1"/>
          <p:nvPr/>
        </p:nvSpPr>
        <p:spPr>
          <a:xfrm>
            <a:off x="5459648" y="1096765"/>
            <a:ext cx="6094378" cy="73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Voice-Controlled YouTube: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Seamlessly play, pause, and search videos with simple voice commands.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0C540-EDE3-F358-E5F2-3F8967F47EC4}"/>
              </a:ext>
            </a:extLst>
          </p:cNvPr>
          <p:cNvSpPr txBox="1"/>
          <p:nvPr/>
        </p:nvSpPr>
        <p:spPr>
          <a:xfrm>
            <a:off x="5819572" y="2076855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Gesture-Driven PowerPoint: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Navigate presentations (next, previous, start) using intuitive hand gestures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A8D8F-AA54-C3ED-CE13-1EB0623133A1}"/>
              </a:ext>
            </a:extLst>
          </p:cNvPr>
          <p:cNvSpPr txBox="1"/>
          <p:nvPr/>
        </p:nvSpPr>
        <p:spPr>
          <a:xfrm>
            <a:off x="5819572" y="3245779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Reliable Automation:</a:t>
            </a: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Demonstrated effective hands-free and voice-controlled automation across various applications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39411-70DF-2951-FBF1-AD644F7650B8}"/>
              </a:ext>
            </a:extLst>
          </p:cNvPr>
          <p:cNvSpPr txBox="1"/>
          <p:nvPr/>
        </p:nvSpPr>
        <p:spPr>
          <a:xfrm>
            <a:off x="5819572" y="438040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initial results confirm the viability of a truly touchless, futuristic control system</a:t>
            </a:r>
            <a:endParaRPr lang="en-IN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136B2EC-A914-A313-46E3-83441076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1096765"/>
            <a:ext cx="5321996" cy="5512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F56A6-AA31-C855-DABC-AF8ADB3D42B0}"/>
              </a:ext>
            </a:extLst>
          </p:cNvPr>
          <p:cNvSpPr txBox="1"/>
          <p:nvPr/>
        </p:nvSpPr>
        <p:spPr>
          <a:xfrm>
            <a:off x="137652" y="222527"/>
            <a:ext cx="6094378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HoloNav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Real-World Capabilities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023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2814</TotalTime>
  <Words>768</Words>
  <Application>Microsoft Office PowerPoint</Application>
  <PresentationFormat>Widescreen</PresentationFormat>
  <Paragraphs>90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Inconsolata</vt:lpstr>
      <vt:lpstr>Montserrat Black</vt:lpstr>
      <vt:lpstr>Times New Roman</vt:lpstr>
      <vt:lpstr>Office Theme</vt:lpstr>
      <vt:lpstr>      HoloNav: Touchless Gesture &amp; Voice Control </vt:lpstr>
      <vt:lpstr>PowerPoint Presentation</vt:lpstr>
      <vt:lpstr>The Problem: Free and Easy Control </vt:lpstr>
      <vt:lpstr> Our Goal: New Way to Interact </vt:lpstr>
      <vt:lpstr>PowerPoint Presentation</vt:lpstr>
      <vt:lpstr>PowerPoint Presentation</vt:lpstr>
      <vt:lpstr>How HoloNav Works Inside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ghadge</dc:creator>
  <cp:lastModifiedBy>Samyak Khandare</cp:lastModifiedBy>
  <cp:revision>2</cp:revision>
  <dcterms:created xsi:type="dcterms:W3CDTF">2025-08-29T01:58:38Z</dcterms:created>
  <dcterms:modified xsi:type="dcterms:W3CDTF">2025-08-31T15:31:12Z</dcterms:modified>
</cp:coreProperties>
</file>